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4" r:id="rId2"/>
    <p:sldId id="256" r:id="rId3"/>
    <p:sldId id="261" r:id="rId4"/>
    <p:sldId id="262" r:id="rId5"/>
    <p:sldId id="263" r:id="rId6"/>
    <p:sldId id="260" r:id="rId7"/>
    <p:sldId id="259" r:id="rId8"/>
    <p:sldId id="264" r:id="rId9"/>
    <p:sldId id="258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E70D3-E379-4D16-B615-3EDF36E0D5E6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73E12-AA16-44D2-BD94-2FFCC06BEA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1954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73E12-AA16-44D2-BD94-2FFCC06BEA0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083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SG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2569791-0FBC-497B-9DE0-590751E86CE3}" type="slidenum">
              <a:rPr lang="en-SG" smtClean="0"/>
              <a:pPr eaLnBrk="1" hangingPunct="1"/>
              <a:t>8</a:t>
            </a:fld>
            <a:endParaRPr lang="en-SG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CC11-E249-4B43-9FE0-7EB7F1E7D618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115D-4299-46BB-A84F-E07ED70E83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9004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CC11-E249-4B43-9FE0-7EB7F1E7D618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115D-4299-46BB-A84F-E07ED70E83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863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CC11-E249-4B43-9FE0-7EB7F1E7D618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115D-4299-46BB-A84F-E07ED70E83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7334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CC11-E249-4B43-9FE0-7EB7F1E7D618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115D-4299-46BB-A84F-E07ED70E83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9269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CC11-E249-4B43-9FE0-7EB7F1E7D618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115D-4299-46BB-A84F-E07ED70E83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636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CC11-E249-4B43-9FE0-7EB7F1E7D618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115D-4299-46BB-A84F-E07ED70E83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2391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CC11-E249-4B43-9FE0-7EB7F1E7D618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115D-4299-46BB-A84F-E07ED70E83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0845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CC11-E249-4B43-9FE0-7EB7F1E7D618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115D-4299-46BB-A84F-E07ED70E83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7513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CC11-E249-4B43-9FE0-7EB7F1E7D618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115D-4299-46BB-A84F-E07ED70E83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1534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CC11-E249-4B43-9FE0-7EB7F1E7D618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115D-4299-46BB-A84F-E07ED70E83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6477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CC11-E249-4B43-9FE0-7EB7F1E7D618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7115D-4299-46BB-A84F-E07ED70E83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453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BCC11-E249-4B43-9FE0-7EB7F1E7D618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7115D-4299-46BB-A84F-E07ED70E83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147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B&#233;%20B&#224;o%20Ng&#432;%20&#8211;%20S&#7855;p%20&#272;&#7871;n%20T&#7871;t%20R&#7891;i%20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Bài</a:t>
            </a:r>
            <a:r>
              <a:rPr lang="en-US" dirty="0" smtClean="0"/>
              <a:t> 7: </a:t>
            </a:r>
            <a:r>
              <a:rPr lang="en-US" dirty="0" err="1" smtClean="0"/>
              <a:t>L</a:t>
            </a:r>
            <a:r>
              <a:rPr lang="en-US" dirty="0" err="1" smtClean="0"/>
              <a:t>àm</a:t>
            </a:r>
            <a:r>
              <a:rPr lang="en-US" dirty="0" smtClean="0"/>
              <a:t> </a:t>
            </a:r>
            <a:r>
              <a:rPr lang="en-US" dirty="0" err="1" smtClean="0"/>
              <a:t>quen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 bwMode="auto">
          <a:xfrm>
            <a:off x="441836" y="449263"/>
            <a:ext cx="50445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web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 bwMode="auto">
          <a:xfrm>
            <a:off x="170304" y="1219200"/>
            <a:ext cx="880339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Web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943187" y="2362200"/>
            <a:ext cx="1829276" cy="2209800"/>
            <a:chOff x="4113212" y="1056640"/>
            <a:chExt cx="2774731" cy="2905760"/>
          </a:xfrm>
        </p:grpSpPr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882" t="38097" r="81697" b="38319"/>
            <a:stretch>
              <a:fillRect/>
            </a:stretch>
          </p:blipFill>
          <p:spPr bwMode="auto">
            <a:xfrm>
              <a:off x="4494212" y="1905000"/>
              <a:ext cx="1735014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9" name="Content Placeholder 3"/>
            <p:cNvSpPr txBox="1">
              <a:spLocks/>
            </p:cNvSpPr>
            <p:nvPr/>
          </p:nvSpPr>
          <p:spPr bwMode="auto">
            <a:xfrm>
              <a:off x="4113212" y="3429000"/>
              <a:ext cx="2774731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Google </a:t>
              </a:r>
            </a:p>
            <a:p>
              <a:pPr algn="ctr">
                <a:spcBef>
                  <a:spcPct val="20000"/>
                </a:spcBef>
              </a:pPr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Chrome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4340827" y="1056640"/>
              <a:ext cx="382971" cy="84960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Subtitle 2"/>
          <p:cNvSpPr txBox="1">
            <a:spLocks/>
          </p:cNvSpPr>
          <p:nvPr/>
        </p:nvSpPr>
        <p:spPr bwMode="auto">
          <a:xfrm>
            <a:off x="0" y="5105400"/>
            <a:ext cx="880339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*Khởi động trình duyệt: Cách 2: Nhấn phải chuột vào biểu tượng trình duyệt rồi nhấn Open</a:t>
            </a:r>
            <a:endParaRPr lang="vi-VN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5103" y="1066800"/>
            <a:ext cx="8193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Web?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385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6" grpId="0" autoUpdateAnimBg="0"/>
      <p:bldP spid="8" grpId="0" autoUpdateAnimBg="0"/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 bwMode="auto">
          <a:xfrm>
            <a:off x="55973" y="76200"/>
            <a:ext cx="338702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web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3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12" r="7851"/>
          <a:stretch>
            <a:fillRect/>
          </a:stretch>
        </p:blipFill>
        <p:spPr bwMode="auto">
          <a:xfrm>
            <a:off x="228660" y="1447800"/>
            <a:ext cx="885936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984903" y="823502"/>
            <a:ext cx="4158746" cy="1462499"/>
            <a:chOff x="1141412" y="1052101"/>
            <a:chExt cx="5543549" cy="1462499"/>
          </a:xfrm>
        </p:grpSpPr>
        <p:sp>
          <p:nvSpPr>
            <p:cNvPr id="7" name="Rectangle 6"/>
            <p:cNvSpPr/>
            <p:nvPr/>
          </p:nvSpPr>
          <p:spPr>
            <a:xfrm>
              <a:off x="1141412" y="2057400"/>
              <a:ext cx="3886199" cy="457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3579812" y="1676400"/>
              <a:ext cx="990600" cy="3810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40" name="Rectangle 11"/>
            <p:cNvSpPr>
              <a:spLocks noChangeArrowheads="1"/>
            </p:cNvSpPr>
            <p:nvPr/>
          </p:nvSpPr>
          <p:spPr bwMode="auto">
            <a:xfrm>
              <a:off x="2469462" y="1052101"/>
              <a:ext cx="4215499" cy="587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Calibri" pitchFamily="34" charset="0"/>
                </a:rPr>
                <a:t>Địa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Calibri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Calibri" pitchFamily="34" charset="0"/>
                </a:rPr>
                <a:t>chỉ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Calibri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Calibri" pitchFamily="34" charset="0"/>
                </a:rPr>
                <a:t>trang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Calibri" pitchFamily="34" charset="0"/>
                </a:rPr>
                <a:t> Web</a:t>
              </a:r>
              <a:endParaRPr lang="vi-VN" sz="2800" b="1" dirty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endParaRP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5315144" y="838200"/>
            <a:ext cx="2972574" cy="990600"/>
            <a:chOff x="7085012" y="914400"/>
            <a:chExt cx="3962400" cy="990600"/>
          </a:xfrm>
        </p:grpSpPr>
        <p:sp>
          <p:nvSpPr>
            <p:cNvPr id="14" name="Rectangle 13"/>
            <p:cNvSpPr/>
            <p:nvPr/>
          </p:nvSpPr>
          <p:spPr>
            <a:xfrm>
              <a:off x="10514012" y="1600200"/>
              <a:ext cx="533400" cy="30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6" name="Straight Arrow Connector 15"/>
            <p:cNvCxnSpPr>
              <a:endCxn id="14" idx="1"/>
            </p:cNvCxnSpPr>
            <p:nvPr/>
          </p:nvCxnSpPr>
          <p:spPr>
            <a:xfrm>
              <a:off x="8913812" y="1371600"/>
              <a:ext cx="1600200" cy="381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7" name="TextBox 21"/>
            <p:cNvSpPr txBox="1">
              <a:spLocks noChangeArrowheads="1"/>
            </p:cNvSpPr>
            <p:nvPr/>
          </p:nvSpPr>
          <p:spPr bwMode="auto">
            <a:xfrm>
              <a:off x="7085012" y="914400"/>
              <a:ext cx="363081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Ẩn cửa sổ web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5315145" y="-76200"/>
            <a:ext cx="3828856" cy="2057400"/>
            <a:chOff x="7159625" y="0"/>
            <a:chExt cx="5103812" cy="2057400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10209212" y="1066800"/>
              <a:ext cx="914400" cy="533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3" name="Rectangle 21"/>
            <p:cNvSpPr>
              <a:spLocks noChangeArrowheads="1"/>
            </p:cNvSpPr>
            <p:nvPr/>
          </p:nvSpPr>
          <p:spPr bwMode="auto">
            <a:xfrm>
              <a:off x="7159625" y="0"/>
              <a:ext cx="5103812" cy="1083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Calibri" pitchFamily="34" charset="0"/>
                </a:rPr>
                <a:t>Các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Calibri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Calibri" pitchFamily="34" charset="0"/>
                </a:rPr>
                <a:t>nút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Calibri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Calibri" pitchFamily="34" charset="0"/>
                </a:rPr>
                <a:t>lệnh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Calibri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Calibri" pitchFamily="34" charset="0"/>
                </a:rPr>
                <a:t>điều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Calibri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Calibri" pitchFamily="34" charset="0"/>
                </a:rPr>
                <a:t>khiển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Calibri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Calibri" pitchFamily="34" charset="0"/>
                </a:rPr>
                <a:t>trang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Calibri" pitchFamily="34" charset="0"/>
                </a:rPr>
                <a:t> Web</a:t>
              </a:r>
              <a:endParaRPr lang="vi-VN" sz="2800" b="1" dirty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512425" y="1600200"/>
              <a:ext cx="1676400" cy="457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5943599" y="1524000"/>
            <a:ext cx="2687106" cy="2293312"/>
            <a:chOff x="7632314" y="1600200"/>
            <a:chExt cx="3872298" cy="2155471"/>
          </a:xfrm>
        </p:grpSpPr>
        <p:sp>
          <p:nvSpPr>
            <p:cNvPr id="24" name="Rectangle 23"/>
            <p:cNvSpPr/>
            <p:nvPr/>
          </p:nvSpPr>
          <p:spPr>
            <a:xfrm>
              <a:off x="11048098" y="1600200"/>
              <a:ext cx="456514" cy="30438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9" name="Straight Arrow Connector 28"/>
            <p:cNvCxnSpPr>
              <a:endCxn id="24" idx="2"/>
            </p:cNvCxnSpPr>
            <p:nvPr/>
          </p:nvCxnSpPr>
          <p:spPr>
            <a:xfrm flipV="1">
              <a:off x="9827868" y="1904585"/>
              <a:ext cx="1448486" cy="83855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1" name="TextBox 31"/>
            <p:cNvSpPr txBox="1">
              <a:spLocks noChangeArrowheads="1"/>
            </p:cNvSpPr>
            <p:nvPr/>
          </p:nvSpPr>
          <p:spPr bwMode="auto">
            <a:xfrm>
              <a:off x="7632314" y="2743200"/>
              <a:ext cx="2677789" cy="1012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Phóng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to/</a:t>
              </a:r>
            </a:p>
            <a:p>
              <a:pPr eaLnBrk="1" hangingPunct="1"/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Thu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nhỏ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7772400" y="1524000"/>
            <a:ext cx="1287532" cy="2362200"/>
            <a:chOff x="10470573" y="1600200"/>
            <a:chExt cx="1612936" cy="2371986"/>
          </a:xfrm>
        </p:grpSpPr>
        <p:sp>
          <p:nvSpPr>
            <p:cNvPr id="25" name="Rectangle 24"/>
            <p:cNvSpPr/>
            <p:nvPr/>
          </p:nvSpPr>
          <p:spPr>
            <a:xfrm>
              <a:off x="11504031" y="1600200"/>
              <a:ext cx="534110" cy="30446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11504031" y="1904669"/>
              <a:ext cx="305844" cy="114295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28" name="TextBox 32"/>
            <p:cNvSpPr txBox="1">
              <a:spLocks noChangeArrowheads="1"/>
            </p:cNvSpPr>
            <p:nvPr/>
          </p:nvSpPr>
          <p:spPr bwMode="auto">
            <a:xfrm>
              <a:off x="10470573" y="2890505"/>
              <a:ext cx="1612936" cy="1081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Đóng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eaLnBrk="1" hangingPunct="1"/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sổ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57199" y="5181600"/>
            <a:ext cx="8566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05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76413" y="228600"/>
            <a:ext cx="2959465" cy="65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c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.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Truy cập web</a:t>
            </a:r>
            <a:endParaRPr lang="vi-VN" sz="3200">
              <a:solidFill>
                <a:srgbClr val="FF0000"/>
              </a:solidFill>
              <a:latin typeface="Times New Roman" pitchFamily="18" charset="0"/>
              <a:cs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0304" y="909638"/>
            <a:ext cx="88385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Calibri" pitchFamily="34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Calibri" pitchFamily="34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Calibri" pitchFamily="34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Calibri" pitchFamily="34" charset="0"/>
              </a:rPr>
              <a:t>sát</a:t>
            </a:r>
            <a:r>
              <a:rPr lang="en-US" sz="2800" dirty="0" smtClean="0">
                <a:latin typeface="Times New Roman" pitchFamily="18" charset="0"/>
                <a:cs typeface="Calibri" pitchFamily="34" charset="0"/>
              </a:rPr>
              <a:t> Video </a:t>
            </a:r>
            <a:r>
              <a:rPr lang="en-US" sz="2800" dirty="0" err="1" smtClean="0">
                <a:latin typeface="Times New Roman" pitchFamily="18" charset="0"/>
                <a:cs typeface="Calibri" pitchFamily="34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Calibri" pitchFamily="34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Calibri" pitchFamily="34" charset="0"/>
              </a:rPr>
              <a:t>đưa</a:t>
            </a:r>
            <a:r>
              <a:rPr lang="en-US" sz="2800" dirty="0" smtClean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Calibri" pitchFamily="34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Calibri" pitchFamily="34" charset="0"/>
              </a:rPr>
              <a:t>truy</a:t>
            </a:r>
            <a:r>
              <a:rPr lang="en-US" sz="2800" dirty="0" smtClean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Calibri" pitchFamily="34" charset="0"/>
              </a:rPr>
              <a:t>cập</a:t>
            </a:r>
            <a:r>
              <a:rPr lang="en-US" sz="2800" dirty="0" smtClean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Calibri" pitchFamily="34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Calibri" pitchFamily="34" charset="0"/>
              </a:rPr>
              <a:t> Web?</a:t>
            </a:r>
            <a:endParaRPr lang="vi-VN" sz="3200" dirty="0"/>
          </a:p>
        </p:txBody>
      </p:sp>
    </p:spTree>
    <p:extLst>
      <p:ext uri="{BB962C8B-B14F-4D97-AF65-F5344CB8AC3E}">
        <p14:creationId xmlns="" xmlns:p14="http://schemas.microsoft.com/office/powerpoint/2010/main" val="379524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76413" y="538163"/>
            <a:ext cx="2959465" cy="65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c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.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Truy cập web</a:t>
            </a:r>
            <a:endParaRPr lang="vi-VN" sz="3200">
              <a:solidFill>
                <a:srgbClr val="FF0000"/>
              </a:solidFill>
              <a:latin typeface="Times New Roman" pitchFamily="18" charset="0"/>
              <a:cs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0304" y="1219201"/>
            <a:ext cx="49343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Calibri" pitchFamily="34" charset="0"/>
              </a:rPr>
              <a:t>-</a:t>
            </a:r>
            <a:r>
              <a:rPr lang="en-US" sz="2400" b="1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b="1">
                <a:latin typeface="Times New Roman" pitchFamily="18" charset="0"/>
                <a:cs typeface="Calibri" pitchFamily="34" charset="0"/>
              </a:rPr>
              <a:t>Bước 1: </a:t>
            </a:r>
            <a:r>
              <a:rPr lang="en-US" sz="2800">
                <a:latin typeface="Times New Roman" pitchFamily="18" charset="0"/>
                <a:cs typeface="Calibri" pitchFamily="34" charset="0"/>
              </a:rPr>
              <a:t>Khởi động trình duyệt</a:t>
            </a:r>
            <a:r>
              <a:rPr lang="en-US" sz="2800" b="1">
                <a:latin typeface="Times New Roman" pitchFamily="18" charset="0"/>
                <a:cs typeface="Calibri" pitchFamily="34" charset="0"/>
              </a:rPr>
              <a:t> </a:t>
            </a:r>
            <a:endParaRPr lang="vi-VN" sz="28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692" y="1371601"/>
            <a:ext cx="514484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0304" y="2044700"/>
            <a:ext cx="400154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800" b="1">
                <a:latin typeface="Times New Roman" pitchFamily="18" charset="0"/>
                <a:cs typeface="Calibri" pitchFamily="34" charset="0"/>
              </a:rPr>
              <a:t> Bước 2: </a:t>
            </a:r>
            <a:r>
              <a:rPr lang="en-US" sz="2800">
                <a:latin typeface="Times New Roman" pitchFamily="18" charset="0"/>
                <a:cs typeface="Calibri" pitchFamily="34" charset="0"/>
              </a:rPr>
              <a:t>Nháy chuột vào vùng có địa chỉ trang web, nhấn phím Delete trên bàn phím.</a:t>
            </a:r>
            <a:endParaRPr lang="vi-VN" sz="2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70304" y="3770314"/>
            <a:ext cx="400154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800" b="1">
                <a:latin typeface="Times New Roman" pitchFamily="18" charset="0"/>
                <a:cs typeface="Calibri" pitchFamily="34" charset="0"/>
              </a:rPr>
              <a:t> Bước 3: </a:t>
            </a:r>
            <a:r>
              <a:rPr lang="en-US" sz="2800">
                <a:latin typeface="Times New Roman" pitchFamily="18" charset="0"/>
                <a:cs typeface="Calibri" pitchFamily="34" charset="0"/>
              </a:rPr>
              <a:t>Gõ địa chỉ trang web vào ô địa chỉ rồi nhấn phím Enter</a:t>
            </a:r>
            <a:endParaRPr lang="vi-VN" sz="2800"/>
          </a:p>
        </p:txBody>
      </p:sp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90" y="1905000"/>
            <a:ext cx="422901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914990" y="2133600"/>
            <a:ext cx="1486287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114681" y="2590800"/>
            <a:ext cx="1143298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057517" y="2209800"/>
            <a:ext cx="800308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2877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6" grpId="0"/>
      <p:bldP spid="19" grpId="0"/>
      <p:bldP spid="9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6"/>
          <p:cNvSpPr txBox="1">
            <a:spLocks noChangeArrowheads="1"/>
          </p:cNvSpPr>
          <p:nvPr/>
        </p:nvSpPr>
        <p:spPr bwMode="auto">
          <a:xfrm>
            <a:off x="113139" y="53975"/>
            <a:ext cx="556285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</a:rPr>
              <a:t>* Đóng trình duyệt đang mở</a:t>
            </a:r>
          </a:p>
        </p:txBody>
      </p:sp>
      <p:pic>
        <p:nvPicPr>
          <p:cNvPr id="12311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2501"/>
          <a:stretch>
            <a:fillRect/>
          </a:stretch>
        </p:blipFill>
        <p:spPr bwMode="auto">
          <a:xfrm>
            <a:off x="-172686" y="1066800"/>
            <a:ext cx="9144001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-229851" y="4191000"/>
            <a:ext cx="9373851" cy="28194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70304" y="5029200"/>
            <a:ext cx="8288909" cy="1493838"/>
            <a:chOff x="5027611" y="4495800"/>
            <a:chExt cx="6400799" cy="914400"/>
          </a:xfrm>
        </p:grpSpPr>
        <p:grpSp>
          <p:nvGrpSpPr>
            <p:cNvPr id="11272" name="Group 23"/>
            <p:cNvGrpSpPr>
              <a:grpSpLocks/>
            </p:cNvGrpSpPr>
            <p:nvPr/>
          </p:nvGrpSpPr>
          <p:grpSpPr bwMode="auto">
            <a:xfrm>
              <a:off x="5027611" y="4495800"/>
              <a:ext cx="6400799" cy="914400"/>
              <a:chOff x="576" y="2064"/>
              <a:chExt cx="4368" cy="528"/>
            </a:xfrm>
          </p:grpSpPr>
          <p:sp>
            <p:nvSpPr>
              <p:cNvPr id="9228" name="AutoShape 11"/>
              <p:cNvSpPr>
                <a:spLocks noChangeArrowheads="1"/>
              </p:cNvSpPr>
              <p:nvPr/>
            </p:nvSpPr>
            <p:spPr bwMode="gray">
              <a:xfrm>
                <a:off x="576" y="2064"/>
                <a:ext cx="4368" cy="528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2F2F2"/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21" name="Text Box 16"/>
              <p:cNvSpPr txBox="1">
                <a:spLocks noChangeArrowheads="1"/>
              </p:cNvSpPr>
              <p:nvPr/>
            </p:nvSpPr>
            <p:spPr bwMode="gray">
              <a:xfrm>
                <a:off x="628" y="2108"/>
                <a:ext cx="4295" cy="4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en-US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Nháy nút</a:t>
                </a:r>
                <a:r>
                  <a:rPr lang="en-US" alt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trái chuột </a:t>
                </a:r>
                <a:r>
                  <a:rPr lang="en-US" altLang="en-US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vào nút            để đóng cửa  sổ trình duyệt.  </a:t>
                </a:r>
              </a:p>
            </p:txBody>
          </p:sp>
        </p:grpSp>
        <p:pic>
          <p:nvPicPr>
            <p:cNvPr id="9227" name="Picture 1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897720" y="4682373"/>
              <a:ext cx="467185" cy="269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algn="ctr" rotWithShape="0">
                <a:schemeClr val="bg2">
                  <a:alpha val="50000"/>
                </a:schemeClr>
              </a:outerShdw>
            </a:effectLst>
          </p:spPr>
        </p:pic>
      </p:grpSp>
      <p:cxnSp>
        <p:nvCxnSpPr>
          <p:cNvPr id="27" name="Straight Arrow Connector 26"/>
          <p:cNvCxnSpPr/>
          <p:nvPr/>
        </p:nvCxnSpPr>
        <p:spPr>
          <a:xfrm flipV="1">
            <a:off x="2857054" y="1143000"/>
            <a:ext cx="6002313" cy="419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0" y="4267201"/>
            <a:ext cx="7239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  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Để đóng trình duyệt em thực hiện: </a:t>
            </a:r>
          </a:p>
        </p:txBody>
      </p:sp>
    </p:spTree>
    <p:extLst>
      <p:ext uri="{BB962C8B-B14F-4D97-AF65-F5344CB8AC3E}">
        <p14:creationId xmlns="" xmlns:p14="http://schemas.microsoft.com/office/powerpoint/2010/main" val="227079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6"/>
          <p:cNvSpPr txBox="1">
            <a:spLocks noChangeArrowheads="1"/>
          </p:cNvSpPr>
          <p:nvPr/>
        </p:nvSpPr>
        <p:spPr bwMode="auto">
          <a:xfrm>
            <a:off x="-76200" y="53975"/>
            <a:ext cx="97166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d. 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Tìm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hiểu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nút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lệnh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thanh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địa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chỉ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trang</a:t>
            </a:r>
            <a:endParaRPr lang="en-US" altLang="en-US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627622" y="2895600"/>
          <a:ext cx="6097588" cy="51816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3048794"/>
                <a:gridCol w="30487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Nháy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chuột vào</a:t>
                      </a:r>
                      <a:endParaRPr lang="vi-V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8" marR="685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quả</a:t>
                      </a:r>
                      <a:endParaRPr lang="vi-VN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8" marR="68598"/>
                </a:tc>
              </a:tr>
            </a:tbl>
          </a:graphicData>
        </a:graphic>
      </p:graphicFrame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3061" b="89584"/>
          <a:stretch>
            <a:fillRect/>
          </a:stretch>
        </p:blipFill>
        <p:spPr bwMode="auto">
          <a:xfrm>
            <a:off x="456129" y="914400"/>
            <a:ext cx="7831589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513293" y="1752600"/>
            <a:ext cx="2115101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913448" y="3581400"/>
            <a:ext cx="1866195" cy="1077218"/>
            <a:chOff x="684212" y="3581400"/>
            <a:chExt cx="2487612" cy="1077218"/>
          </a:xfrm>
        </p:grpSpPr>
        <p:pic>
          <p:nvPicPr>
            <p:cNvPr id="12304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9212" y="3657600"/>
              <a:ext cx="582612" cy="439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5" name="Text Box 16"/>
            <p:cNvSpPr txBox="1">
              <a:spLocks noChangeArrowheads="1"/>
            </p:cNvSpPr>
            <p:nvPr/>
          </p:nvSpPr>
          <p:spPr bwMode="auto">
            <a:xfrm>
              <a:off x="684212" y="3581400"/>
              <a:ext cx="182880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00FF"/>
                  </a:solidFill>
                  <a:latin typeface="Times New Roman" pitchFamily="18" charset="0"/>
                </a:rPr>
                <a:t>Nút lệnh </a:t>
              </a:r>
            </a:p>
          </p:txBody>
        </p:sp>
      </p:grp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3714527" y="3581400"/>
            <a:ext cx="285824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</a:rPr>
              <a:t>Tải lại trang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856283" y="4419601"/>
            <a:ext cx="1905496" cy="1077218"/>
            <a:chOff x="1141412" y="4419600"/>
            <a:chExt cx="2540000" cy="1078278"/>
          </a:xfrm>
        </p:grpSpPr>
        <p:sp>
          <p:nvSpPr>
            <p:cNvPr id="12302" name="Text Box 16"/>
            <p:cNvSpPr txBox="1">
              <a:spLocks noChangeArrowheads="1"/>
            </p:cNvSpPr>
            <p:nvPr/>
          </p:nvSpPr>
          <p:spPr bwMode="auto">
            <a:xfrm>
              <a:off x="1141412" y="4419600"/>
              <a:ext cx="1828800" cy="1078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00FF"/>
                  </a:solidFill>
                  <a:latin typeface="Times New Roman" pitchFamily="18" charset="0"/>
                </a:rPr>
                <a:t>Nút lệnh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2970212" y="4648425"/>
              <a:ext cx="711200" cy="21770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856283" y="5410201"/>
            <a:ext cx="1905496" cy="1077218"/>
            <a:chOff x="1141412" y="5486400"/>
            <a:chExt cx="2540000" cy="1078278"/>
          </a:xfrm>
        </p:grpSpPr>
        <p:sp>
          <p:nvSpPr>
            <p:cNvPr id="12300" name="Text Box 16"/>
            <p:cNvSpPr txBox="1">
              <a:spLocks noChangeArrowheads="1"/>
            </p:cNvSpPr>
            <p:nvPr/>
          </p:nvSpPr>
          <p:spPr bwMode="auto">
            <a:xfrm>
              <a:off x="1141412" y="5486400"/>
              <a:ext cx="1828800" cy="1078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00FF"/>
                  </a:solidFill>
                  <a:latin typeface="Times New Roman" pitchFamily="18" charset="0"/>
                </a:rPr>
                <a:t>Nút lệnh</a:t>
              </a:r>
            </a:p>
          </p:txBody>
        </p:sp>
        <p:sp>
          <p:nvSpPr>
            <p:cNvPr id="16" name="Left Arrow 15"/>
            <p:cNvSpPr/>
            <p:nvPr/>
          </p:nvSpPr>
          <p:spPr>
            <a:xfrm>
              <a:off x="2970212" y="5715225"/>
              <a:ext cx="711200" cy="260606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3714527" y="4445000"/>
            <a:ext cx="314406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</a:rPr>
              <a:t>Nhấp vào để tiến trang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657362" y="5486400"/>
            <a:ext cx="348705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</a:rPr>
              <a:t>Quay lại trang vừa xem</a:t>
            </a:r>
          </a:p>
        </p:txBody>
      </p:sp>
    </p:spTree>
    <p:extLst>
      <p:ext uri="{BB962C8B-B14F-4D97-AF65-F5344CB8AC3E}">
        <p14:creationId xmlns="" xmlns:p14="http://schemas.microsoft.com/office/powerpoint/2010/main" val="228439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1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8" descr="flower[1][1][1]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19569" y="3009586"/>
            <a:ext cx="6629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8" descr="flower[1][1][1]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490297" y="3151217"/>
            <a:ext cx="6629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8" descr="flower[1][1][1]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09456" y="-26292"/>
            <a:ext cx="685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8" descr="flower[1][1][1]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96000"/>
            <a:ext cx="685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48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390650" y="-247650"/>
            <a:ext cx="1676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49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17057">
            <a:off x="4876800" y="4171950"/>
            <a:ext cx="1676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50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31978">
            <a:off x="3505200" y="4629150"/>
            <a:ext cx="1676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51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886450" y="3752850"/>
            <a:ext cx="2057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52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83422">
            <a:off x="1562100" y="4324350"/>
            <a:ext cx="1676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53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766835">
            <a:off x="5791200" y="-990600"/>
            <a:ext cx="1676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54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98871">
            <a:off x="1390650" y="1352550"/>
            <a:ext cx="1676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155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419850" y="1047750"/>
            <a:ext cx="1676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156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50003">
            <a:off x="3562350" y="57150"/>
            <a:ext cx="1676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53672" y="2838624"/>
            <a:ext cx="6922408" cy="62324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 wrap="none"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Chúc các em chăm ngoan, học giỏi</a:t>
            </a:r>
          </a:p>
        </p:txBody>
      </p:sp>
      <p:pic>
        <p:nvPicPr>
          <p:cNvPr id="3" name="Bé Bào Ngư – Sắp Đến Tết Rồi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400800"/>
            <a:ext cx="3238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487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Internet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1295400"/>
            <a:ext cx="61815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Những bạn nào đã từng truy cập Internet?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219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419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619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699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259" y="376808"/>
            <a:ext cx="5484165" cy="3144396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212497" y="3390889"/>
            <a:ext cx="8535967" cy="1378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nhiều máy tính trên thế giới kết nối với nhau tạo thành mạng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máy tính lớn nhất trong số đó được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Internet.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tính kết nối internet em có thể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xem phim, tìm kiếm thông tin, liên lạc </a:t>
            </a:r>
          </a:p>
        </p:txBody>
      </p:sp>
    </p:spTree>
    <p:extLst>
      <p:ext uri="{BB962C8B-B14F-4D97-AF65-F5344CB8AC3E}">
        <p14:creationId xmlns="" xmlns:p14="http://schemas.microsoft.com/office/powerpoint/2010/main" val="344208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Internet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sz="half" idx="1"/>
          </p:nvPr>
        </p:nvSpPr>
        <p:spPr>
          <a:xfrm>
            <a:off x="457320" y="1600201"/>
            <a:ext cx="4038461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None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7825" y="2667001"/>
            <a:ext cx="4038461" cy="2468563"/>
          </a:xfrm>
        </p:spPr>
        <p:txBody>
          <a:bodyPr>
            <a:normAutofit fontScale="92500" lnSpcReduction="10000"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Nhiều máy tính nối lại gọi là gì?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Mạng máy tính lớn nhất đó là mạng gì?</a:t>
            </a:r>
          </a:p>
          <a:p>
            <a:r>
              <a:rPr lang="pt-BR" smtClean="0">
                <a:latin typeface="Times New Roman" pitchFamily="18" charset="0"/>
                <a:cs typeface="Times New Roman" pitchFamily="18" charset="0"/>
              </a:rPr>
              <a:t>Internet giúp em làm được những việc gì?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nhóm đô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29" y="1600201"/>
            <a:ext cx="4105153" cy="460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4800660" y="1600200"/>
            <a:ext cx="4038461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HS làm việc nhóm đôi: chia sẻ, thảo luận trả lời:</a:t>
            </a:r>
          </a:p>
        </p:txBody>
      </p:sp>
    </p:spTree>
    <p:extLst>
      <p:ext uri="{BB962C8B-B14F-4D97-AF65-F5344CB8AC3E}">
        <p14:creationId xmlns="" xmlns:p14="http://schemas.microsoft.com/office/powerpoint/2010/main" val="255465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Internet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half" idx="1"/>
          </p:nvPr>
        </p:nvSpPr>
        <p:spPr>
          <a:xfrm>
            <a:off x="457320" y="1600201"/>
            <a:ext cx="4038461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None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20" y="1600201"/>
            <a:ext cx="4038461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luận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: Rất nhiều máy tính trên thế giới kết nối với nhau tạo thành mạng máy tính.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Mạng máy tính lớn nhất trong số đó được gọi là Internet (hay còn gọi là mạng toàn cầu).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Dùng máy tính kết nối Internet giúp em đọc báo, tìm kiếm thông tin, xem phim, gửi thư, liên lạc với bạn bè…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69" y="2209800"/>
            <a:ext cx="438740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6960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15669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Internet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1219200"/>
            <a:ext cx="76915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Khi truy cập Internnet, con thường bấm vào biểu tượng nào sau đây?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219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419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619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Cốc cố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743200"/>
            <a:ext cx="1524000" cy="1524000"/>
          </a:xfrm>
          <a:prstGeom prst="rect">
            <a:avLst/>
          </a:prstGeom>
        </p:spPr>
      </p:pic>
      <p:pic>
        <p:nvPicPr>
          <p:cNvPr id="15" name="Picture 14" descr="gg chrom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825248"/>
            <a:ext cx="1369200" cy="1369200"/>
          </a:xfrm>
          <a:prstGeom prst="rect">
            <a:avLst/>
          </a:prstGeom>
        </p:spPr>
      </p:pic>
      <p:pic>
        <p:nvPicPr>
          <p:cNvPr id="16" name="Picture 15" descr="internet explo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4248" y="2667000"/>
            <a:ext cx="1600200" cy="1600200"/>
          </a:xfrm>
          <a:prstGeom prst="rect">
            <a:avLst/>
          </a:prstGeom>
        </p:spPr>
      </p:pic>
      <p:pic>
        <p:nvPicPr>
          <p:cNvPr id="17" name="Picture 16" descr="Mozill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2786973"/>
            <a:ext cx="1551973" cy="1480227"/>
          </a:xfrm>
          <a:prstGeom prst="rect">
            <a:avLst/>
          </a:prstGeom>
        </p:spPr>
      </p:pic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150813" y="685800"/>
            <a:ext cx="11187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a.Trình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duyệt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web</a:t>
            </a:r>
          </a:p>
        </p:txBody>
      </p:sp>
    </p:spTree>
    <p:extLst>
      <p:ext uri="{BB962C8B-B14F-4D97-AF65-F5344CB8AC3E}">
        <p14:creationId xmlns="" xmlns:p14="http://schemas.microsoft.com/office/powerpoint/2010/main" val="371673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022" y="457200"/>
            <a:ext cx="8768755" cy="13665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xem các nội dung trên Internet, người ta dùng một chương trình gọi là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duyệt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7" name="Picture 6" descr="Cốc cố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3252259"/>
            <a:ext cx="1524000" cy="1524000"/>
          </a:xfrm>
          <a:prstGeom prst="rect">
            <a:avLst/>
          </a:prstGeom>
        </p:spPr>
      </p:pic>
      <p:pic>
        <p:nvPicPr>
          <p:cNvPr id="8" name="Picture 7" descr="gg chrom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334307"/>
            <a:ext cx="1369200" cy="1369200"/>
          </a:xfrm>
          <a:prstGeom prst="rect">
            <a:avLst/>
          </a:prstGeom>
        </p:spPr>
      </p:pic>
      <p:pic>
        <p:nvPicPr>
          <p:cNvPr id="9" name="Picture 8" descr="internet exploe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4248" y="3176059"/>
            <a:ext cx="1600200" cy="1600200"/>
          </a:xfrm>
          <a:prstGeom prst="rect">
            <a:avLst/>
          </a:prstGeom>
        </p:spPr>
      </p:pic>
      <p:pic>
        <p:nvPicPr>
          <p:cNvPr id="10" name="Picture 9" descr="Mozill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3296032"/>
            <a:ext cx="1551973" cy="14802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82382" y="2286000"/>
            <a:ext cx="6629978" cy="64633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duyệt</a:t>
            </a:r>
            <a:endParaRPr lang="en-SG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7784" y="4992345"/>
            <a:ext cx="1355204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Cốc</a:t>
            </a:r>
            <a:r>
              <a:rPr lang="en-US" sz="3200" dirty="0"/>
              <a:t> </a:t>
            </a:r>
            <a:r>
              <a:rPr lang="en-US" sz="3200" dirty="0" err="1"/>
              <a:t>Cốc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67544" y="4995185"/>
            <a:ext cx="156574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Mozilla Firefox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74840" y="4995185"/>
            <a:ext cx="1841376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Goolge</a:t>
            </a:r>
            <a:r>
              <a:rPr lang="en-US" sz="3200" dirty="0"/>
              <a:t> Chrome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6256" y="4995185"/>
            <a:ext cx="1904497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Internet Explorer</a:t>
            </a:r>
          </a:p>
        </p:txBody>
      </p:sp>
    </p:spTree>
    <p:extLst>
      <p:ext uri="{BB962C8B-B14F-4D97-AF65-F5344CB8AC3E}">
        <p14:creationId xmlns="" xmlns:p14="http://schemas.microsoft.com/office/powerpoint/2010/main" val="158515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70304" y="762000"/>
            <a:ext cx="8760519" cy="1938992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0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 em khởi động máy tính và chỉ ra biểu tượng các trình duyệt web trên máy tính em đang sử dụng?</a:t>
            </a:r>
            <a:endParaRPr lang="en-US" sz="4000" b="1">
              <a:solidFill>
                <a:srgbClr val="006600"/>
              </a:solidFill>
              <a:latin typeface=".VnTime" pitchFamily="34" charset="0"/>
            </a:endParaRPr>
          </a:p>
        </p:txBody>
      </p:sp>
      <p:pic>
        <p:nvPicPr>
          <p:cNvPr id="23" name="Picture 22" descr="Cốc cố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3252259"/>
            <a:ext cx="1524000" cy="1524000"/>
          </a:xfrm>
          <a:prstGeom prst="rect">
            <a:avLst/>
          </a:prstGeom>
        </p:spPr>
      </p:pic>
      <p:pic>
        <p:nvPicPr>
          <p:cNvPr id="24" name="Picture 23" descr="gg chrom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334307"/>
            <a:ext cx="1369200" cy="1369200"/>
          </a:xfrm>
          <a:prstGeom prst="rect">
            <a:avLst/>
          </a:prstGeom>
        </p:spPr>
      </p:pic>
      <p:pic>
        <p:nvPicPr>
          <p:cNvPr id="25" name="Picture 24" descr="internet exploe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4248" y="3176059"/>
            <a:ext cx="1600200" cy="1600200"/>
          </a:xfrm>
          <a:prstGeom prst="rect">
            <a:avLst/>
          </a:prstGeom>
        </p:spPr>
      </p:pic>
      <p:pic>
        <p:nvPicPr>
          <p:cNvPr id="26" name="Picture 25" descr="Mozill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3296032"/>
            <a:ext cx="1551973" cy="148022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627784" y="4992345"/>
            <a:ext cx="1355204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Cốc</a:t>
            </a:r>
            <a:r>
              <a:rPr lang="en-US" sz="3200" dirty="0"/>
              <a:t> </a:t>
            </a:r>
            <a:r>
              <a:rPr lang="en-US" sz="3200" dirty="0" err="1"/>
              <a:t>Cốc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467544" y="4995185"/>
            <a:ext cx="156574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Mozilla Firefox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74840" y="4995185"/>
            <a:ext cx="1841376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Goolge</a:t>
            </a:r>
            <a:r>
              <a:rPr lang="en-US" sz="3200" dirty="0"/>
              <a:t> Chrome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76256" y="4995185"/>
            <a:ext cx="1904497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Internet Explorer</a:t>
            </a:r>
          </a:p>
        </p:txBody>
      </p:sp>
    </p:spTree>
    <p:extLst>
      <p:ext uri="{BB962C8B-B14F-4D97-AF65-F5344CB8AC3E}">
        <p14:creationId xmlns="" xmlns:p14="http://schemas.microsoft.com/office/powerpoint/2010/main" val="322893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49036" y="228600"/>
            <a:ext cx="77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effectLst/>
                <a:latin typeface="Times New Roman" pitchFamily="18" charset="0"/>
                <a:cs typeface="Times New Roman" pitchFamily="18" charset="0"/>
              </a:rPr>
              <a:t>Có trường hợp nào các con mở trình duyệt mà không truy cập được Internet không? Nguyên nhân là gì?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2891" y="1198095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>
                <a:latin typeface="Times New Roman" pitchFamily="18" charset="0"/>
                <a:cs typeface="Times New Roman" pitchFamily="18" charset="0"/>
              </a:rPr>
              <a:t>Muốn truy cập được Internet, máy tính cần đảm bảo điều kiện gì?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6691" y="25908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- Máy tính phải được kết nối Internet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7473" y="335280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- Máy tính phải có một trong các trình duyệt như: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Cốc cố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4854708"/>
            <a:ext cx="1261894" cy="630948"/>
          </a:xfrm>
          <a:prstGeom prst="rect">
            <a:avLst/>
          </a:prstGeom>
        </p:spPr>
      </p:pic>
      <p:pic>
        <p:nvPicPr>
          <p:cNvPr id="11" name="Picture 10" descr="gg chrom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846044"/>
            <a:ext cx="1133717" cy="566859"/>
          </a:xfrm>
          <a:prstGeom prst="rect">
            <a:avLst/>
          </a:prstGeom>
        </p:spPr>
      </p:pic>
      <p:pic>
        <p:nvPicPr>
          <p:cNvPr id="12" name="Picture 11" descr="internet explo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4248" y="4823160"/>
            <a:ext cx="1324989" cy="662495"/>
          </a:xfrm>
          <a:prstGeom prst="rect">
            <a:avLst/>
          </a:prstGeom>
        </p:spPr>
      </p:pic>
      <p:pic>
        <p:nvPicPr>
          <p:cNvPr id="13" name="Picture 12" descr="Mozill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5" y="4872831"/>
            <a:ext cx="1285056" cy="6128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27784" y="5562600"/>
            <a:ext cx="1122128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Cốc</a:t>
            </a:r>
            <a:r>
              <a:rPr lang="en-US" sz="2800" dirty="0"/>
              <a:t> </a:t>
            </a:r>
            <a:r>
              <a:rPr lang="en-US" sz="2800" dirty="0" err="1"/>
              <a:t>Cốc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67544" y="5565440"/>
            <a:ext cx="1296457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Mozilla Firefox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74840" y="5565440"/>
            <a:ext cx="152468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Goolge</a:t>
            </a:r>
            <a:r>
              <a:rPr lang="en-US" sz="2800" dirty="0"/>
              <a:t> Chrome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76256" y="5565440"/>
            <a:ext cx="1576951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Internet Explorer</a:t>
            </a:r>
          </a:p>
        </p:txBody>
      </p:sp>
    </p:spTree>
    <p:extLst>
      <p:ext uri="{BB962C8B-B14F-4D97-AF65-F5344CB8AC3E}">
        <p14:creationId xmlns="" xmlns:p14="http://schemas.microsoft.com/office/powerpoint/2010/main" val="108297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</TotalTime>
  <Words>600</Words>
  <Application>Microsoft Office PowerPoint</Application>
  <PresentationFormat>On-screen Show (4:3)</PresentationFormat>
  <Paragraphs>77</Paragraphs>
  <Slides>16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Bài 7: Làm quen với Internet</vt:lpstr>
      <vt:lpstr>Slide 2</vt:lpstr>
      <vt:lpstr>Slide 3</vt:lpstr>
      <vt:lpstr>1. Tìm hiểu về Internet</vt:lpstr>
      <vt:lpstr>1. Tìm hiểu về Internet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BDD3G-XM7FB-BD2HM-YK63V-VQFDK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ICT</dc:creator>
  <cp:lastModifiedBy>Nhulam</cp:lastModifiedBy>
  <cp:revision>36</cp:revision>
  <dcterms:created xsi:type="dcterms:W3CDTF">2019-10-10T13:54:38Z</dcterms:created>
  <dcterms:modified xsi:type="dcterms:W3CDTF">2019-10-23T03:11:12Z</dcterms:modified>
</cp:coreProperties>
</file>